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47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048AE-CF83-4140-9808-19AB9D61E517}" v="1" dt="2023-03-09T13:58:21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jn Weijermars" userId="2933e1d2-70ff-47b3-ad61-d61e32fda646" providerId="ADAL" clId="{D54048AE-CF83-4140-9808-19AB9D61E517}"/>
    <pc:docChg chg="delSld modSld">
      <pc:chgData name="Stijn Weijermars" userId="2933e1d2-70ff-47b3-ad61-d61e32fda646" providerId="ADAL" clId="{D54048AE-CF83-4140-9808-19AB9D61E517}" dt="2023-03-09T14:00:47.126" v="89" actId="1035"/>
      <pc:docMkLst>
        <pc:docMk/>
      </pc:docMkLst>
      <pc:sldChg chg="del">
        <pc:chgData name="Stijn Weijermars" userId="2933e1d2-70ff-47b3-ad61-d61e32fda646" providerId="ADAL" clId="{D54048AE-CF83-4140-9808-19AB9D61E517}" dt="2023-03-09T13:58:31.175" v="0" actId="47"/>
        <pc:sldMkLst>
          <pc:docMk/>
          <pc:sldMk cId="1150554511" sldId="256"/>
        </pc:sldMkLst>
      </pc:sldChg>
      <pc:sldChg chg="modSp mod">
        <pc:chgData name="Stijn Weijermars" userId="2933e1d2-70ff-47b3-ad61-d61e32fda646" providerId="ADAL" clId="{D54048AE-CF83-4140-9808-19AB9D61E517}" dt="2023-03-09T14:00:47.126" v="89" actId="1035"/>
        <pc:sldMkLst>
          <pc:docMk/>
          <pc:sldMk cId="4095578810" sldId="477"/>
        </pc:sldMkLst>
        <pc:spChg chg="mod">
          <ac:chgData name="Stijn Weijermars" userId="2933e1d2-70ff-47b3-ad61-d61e32fda646" providerId="ADAL" clId="{D54048AE-CF83-4140-9808-19AB9D61E517}" dt="2023-03-09T14:00:34.840" v="52" actId="1036"/>
          <ac:spMkLst>
            <pc:docMk/>
            <pc:sldMk cId="4095578810" sldId="477"/>
            <ac:spMk id="14342" creationId="{00000000-0000-0000-0000-000000000000}"/>
          </ac:spMkLst>
        </pc:spChg>
        <pc:picChg chg="mod">
          <ac:chgData name="Stijn Weijermars" userId="2933e1d2-70ff-47b3-ad61-d61e32fda646" providerId="ADAL" clId="{D54048AE-CF83-4140-9808-19AB9D61E517}" dt="2023-03-09T14:00:47.126" v="89" actId="1035"/>
          <ac:picMkLst>
            <pc:docMk/>
            <pc:sldMk cId="4095578810" sldId="477"/>
            <ac:picMk id="19" creationId="{00000000-0000-0000-0000-000000000000}"/>
          </ac:picMkLst>
        </pc:picChg>
        <pc:picChg chg="mod">
          <ac:chgData name="Stijn Weijermars" userId="2933e1d2-70ff-47b3-ad61-d61e32fda646" providerId="ADAL" clId="{D54048AE-CF83-4140-9808-19AB9D61E517}" dt="2023-03-09T14:00:40.690" v="74" actId="1036"/>
          <ac:picMkLst>
            <pc:docMk/>
            <pc:sldMk cId="4095578810" sldId="477"/>
            <ac:picMk id="2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E84BE-796F-4D55-A61A-EDECB3A20D20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D339-75C1-40B5-A3AF-8148A71490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8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/>
          </a:p>
        </p:txBody>
      </p:sp>
      <p:sp>
        <p:nvSpPr>
          <p:cNvPr id="1536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ACFFE4-AE8B-499D-916C-0C6C9F16697B}" type="slidenum">
              <a:rPr kumimoji="0" lang="nl-NL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71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5F9E-E0CE-4DB9-AF1A-32A1AB2396E7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8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5F9E-E0CE-4DB9-AF1A-32A1AB2396E7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17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5F9E-E0CE-4DB9-AF1A-32A1AB2396E7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A18BA-0738-41FB-83DA-85C32513C4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029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5F9E-E0CE-4DB9-AF1A-32A1AB2396E7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A18BA-0738-41FB-83DA-85C32513C4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60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45F9E-E0CE-4DB9-AF1A-32A1AB2396E7}" type="datetimeFigureOut">
              <a:rPr lang="nl-NL" smtClean="0"/>
              <a:t>9-3-2023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A18BA-0738-41FB-83DA-85C32513C443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19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hieropgewekt.nl/SCE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207568" y="908721"/>
            <a:ext cx="4464496" cy="12772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Leerdoelen</a:t>
            </a:r>
          </a:p>
          <a:p>
            <a:pPr lvl="0"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Na het maken van dit leerarrangement 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Kun je e</a:t>
            </a: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lang="nl-NL" sz="1100" dirty="0">
                <a:solidFill>
                  <a:prstClr val="black"/>
                </a:solidFill>
                <a:latin typeface="Calibri"/>
              </a:rPr>
              <a:t>duidelijke beschrijving te geven van de Subsidieregeling Coöperatieve Energieopwekking (SCE) en de voorwaarden die hieraan verbonden zijn.</a:t>
            </a:r>
            <a:endParaRPr kumimoji="0" lang="nl-NL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Kun je een project (waarin de SCE is aangevraagd) uit jouw buurt beschrijven.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4338" y="2231303"/>
            <a:ext cx="4467726" cy="16158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Leerproduct	</a:t>
            </a: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		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itchFamily="34" charset="0"/>
              <a:cs typeface="Arial" charset="0"/>
            </a:endParaRPr>
          </a:p>
          <a:p>
            <a:pPr marL="171450" marR="0" lvl="0" indent="-17145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Een verslag met daarin:</a:t>
            </a:r>
          </a:p>
          <a:p>
            <a:pPr marL="628650" lvl="1" indent="-171450" eaLnBrk="0" hangingPunct="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solidFill>
                  <a:prstClr val="black"/>
                </a:solidFill>
                <a:latin typeface="Calibri"/>
              </a:rPr>
              <a:t>Een beschrijving van de SCE</a:t>
            </a:r>
          </a:p>
          <a:p>
            <a:pPr marL="628650" lvl="1" indent="-171450" eaLnBrk="0" hangingPunct="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solidFill>
                  <a:prstClr val="black"/>
                </a:solidFill>
                <a:latin typeface="Calibri"/>
              </a:rPr>
              <a:t>Een overzicht van de randvoorwaarden waaraan voldaan moet worden 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28650" lvl="1" indent="-171450" eaLnBrk="0" hangingPunct="0">
              <a:buFont typeface="Arial" panose="020B0604020202020204" pitchFamily="34" charset="0"/>
              <a:buChar char="•"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Een beschrijving van een voorbeeld bij jou in de buurt wat gebruik maakt van de SCE</a:t>
            </a:r>
          </a:p>
          <a:p>
            <a:pPr marL="628650" lvl="1" indent="-171450" eaLnBrk="0" hangingPunct="0">
              <a:buFont typeface="Arial" panose="020B0604020202020204" pitchFamily="34" charset="0"/>
              <a:buChar char="•"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Een beschrijving en verbeelding van de </a:t>
            </a:r>
            <a:r>
              <a:rPr lang="nl-NL" sz="1100" dirty="0">
                <a:solidFill>
                  <a:prstClr val="black"/>
                </a:solidFill>
                <a:latin typeface="Calibri"/>
              </a:rPr>
              <a:t>regio waarin gewerkt wordt. </a:t>
            </a: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7347918" y="1492704"/>
            <a:ext cx="4076674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tIns="45720" rIns="91440" bIns="4572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Samenwerken 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itchFamily="34" charset="0"/>
              <a:cs typeface="Arial" charset="0"/>
            </a:endParaRP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panose="020B0604020202020204" pitchFamily="34" charset="0"/>
              </a:rPr>
              <a:t>Dit product maak je alleen.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panose="020B0604020202020204" pitchFamily="34" charset="0"/>
              </a:rPr>
              <a:t>Lever je product in via Teams</a:t>
            </a:r>
          </a:p>
          <a:p>
            <a:pPr lvl="0" indent="-17145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1100" dirty="0"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100" dirty="0">
                <a:cs typeface="Arial"/>
              </a:rPr>
              <a:t>Deadline product: 28 maart 2023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100" dirty="0" err="1">
                <a:cs typeface="Arial"/>
              </a:rPr>
              <a:t>Feedbackfriends</a:t>
            </a:r>
            <a:r>
              <a:rPr lang="nl-NL" sz="1100" dirty="0">
                <a:cs typeface="Arial"/>
              </a:rPr>
              <a:t> 29 maart 2023</a:t>
            </a:r>
            <a:endParaRPr lang="nl-NL" sz="1100" dirty="0">
              <a:cs typeface="Arial" panose="020B0604020202020204" pitchFamily="34" charset="0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47918" y="2860926"/>
            <a:ext cx="4076674" cy="430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100" b="1" dirty="0">
                <a:solidFill>
                  <a:srgbClr val="0070C0"/>
                </a:solidFill>
                <a:latin typeface="Calibri"/>
                <a:cs typeface="Arial" charset="0"/>
              </a:rPr>
              <a:t>Bijeenkomsten	</a:t>
            </a:r>
            <a:r>
              <a:rPr kumimoji="0" lang="nl-NL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	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itchFamily="34" charset="0"/>
              <a:cs typeface="Arial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Expert lessen WE</a:t>
            </a:r>
          </a:p>
        </p:txBody>
      </p:sp>
      <p:sp>
        <p:nvSpPr>
          <p:cNvPr id="14346" name="Rectangle 8"/>
          <p:cNvSpPr>
            <a:spLocks noChangeArrowheads="1"/>
          </p:cNvSpPr>
          <p:nvPr/>
        </p:nvSpPr>
        <p:spPr bwMode="auto">
          <a:xfrm>
            <a:off x="7347918" y="3436257"/>
            <a:ext cx="4076674" cy="3970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  <a:tab pos="1163638" algn="l"/>
              </a:tabLst>
              <a:defRPr/>
            </a:pPr>
            <a:r>
              <a:rPr lang="nl-NL" sz="1100" b="1" dirty="0">
                <a:solidFill>
                  <a:srgbClr val="0070C0"/>
                </a:solidFill>
                <a:latin typeface="Calibri"/>
                <a:cs typeface="Arial" charset="0"/>
              </a:rPr>
              <a:t>Bronnen</a:t>
            </a:r>
          </a:p>
          <a:p>
            <a:pPr lvl="0">
              <a:defRPr/>
            </a:pPr>
            <a:r>
              <a:rPr lang="nl-NL" sz="1100" dirty="0">
                <a:hlinkClick r:id="rId3"/>
              </a:rPr>
              <a:t>https://www.hieropgewekt.nl/SCE</a:t>
            </a:r>
            <a:r>
              <a:rPr lang="nl-NL" sz="1100" dirty="0"/>
              <a:t> </a:t>
            </a:r>
          </a:p>
        </p:txBody>
      </p:sp>
      <p:sp>
        <p:nvSpPr>
          <p:cNvPr id="14348" name="Tekstvak 23"/>
          <p:cNvSpPr txBox="1">
            <a:spLocks noChangeArrowheads="1"/>
          </p:cNvSpPr>
          <p:nvPr/>
        </p:nvSpPr>
        <p:spPr bwMode="auto">
          <a:xfrm>
            <a:off x="2564344" y="168976"/>
            <a:ext cx="78521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400" dirty="0">
                <a:solidFill>
                  <a:prstClr val="black"/>
                </a:solidFill>
                <a:latin typeface="Calibri" pitchFamily="34" charset="0"/>
              </a:rPr>
              <a:t>2223 DCV 3 WE SCE</a:t>
            </a: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 rotWithShape="1">
          <a:blip r:embed="rId4" cstate="print"/>
          <a:srcRect l="21805" r="10840"/>
          <a:stretch/>
        </p:blipFill>
        <p:spPr>
          <a:xfrm>
            <a:off x="1875891" y="917888"/>
            <a:ext cx="299335" cy="412425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95897" y="2272216"/>
            <a:ext cx="263290" cy="321303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92905" y="3864953"/>
            <a:ext cx="266283" cy="416301"/>
          </a:xfrm>
          <a:prstGeom prst="rect">
            <a:avLst/>
          </a:prstGeom>
        </p:spPr>
      </p:pic>
      <p:pic>
        <p:nvPicPr>
          <p:cNvPr id="23" name="Afbeelding 2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56274" y="1567425"/>
            <a:ext cx="385812" cy="263054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942861" y="3489375"/>
            <a:ext cx="299225" cy="290796"/>
          </a:xfrm>
          <a:prstGeom prst="rect">
            <a:avLst/>
          </a:prstGeom>
        </p:spPr>
      </p:pic>
      <p:pic>
        <p:nvPicPr>
          <p:cNvPr id="25" name="Afbeelding 24"/>
          <p:cNvPicPr>
            <a:picLocks noChangeAspect="1"/>
          </p:cNvPicPr>
          <p:nvPr/>
        </p:nvPicPr>
        <p:blipFill rotWithShape="1">
          <a:blip r:embed="rId9" cstate="print"/>
          <a:srcRect l="17050" t="33024" r="61669" b="30375"/>
          <a:stretch/>
        </p:blipFill>
        <p:spPr>
          <a:xfrm>
            <a:off x="6891806" y="2778731"/>
            <a:ext cx="269390" cy="260485"/>
          </a:xfrm>
          <a:prstGeom prst="rect">
            <a:avLst/>
          </a:prstGeom>
        </p:spPr>
      </p:pic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204338" y="3945079"/>
            <a:ext cx="4467726" cy="14619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Leerpad		</a:t>
            </a: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Arial" charset="0"/>
              </a:rPr>
              <a:t>	</a:t>
            </a: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Onderzoek wat de SCE inhoud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l-NL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Geef een uitgebreide beschrijving van een SCE-project bij jou uit de buurt (omvang, aantal deelnemers, financiën</a:t>
            </a:r>
            <a:r>
              <a:rPr lang="nl-NL" sz="1100" dirty="0">
                <a:solidFill>
                  <a:prstClr val="black"/>
                </a:solidFill>
                <a:latin typeface="Calibri"/>
              </a:rPr>
              <a:t>, ligging enz.)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100" dirty="0">
                <a:solidFill>
                  <a:prstClr val="black"/>
                </a:solidFill>
                <a:latin typeface="Calibri"/>
              </a:rPr>
              <a:t>Geef in een afbeelding weer welke regio het betreft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100" dirty="0">
                <a:solidFill>
                  <a:prstClr val="black"/>
                </a:solidFill>
                <a:latin typeface="Calibri"/>
              </a:rPr>
              <a:t>Maak een analyse van het gebied, is het stedelijk/landelijk, hoeveel inwoners zijn er, enz.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sz="1100" dirty="0">
                <a:solidFill>
                  <a:prstClr val="black"/>
                </a:solidFill>
                <a:latin typeface="Calibri"/>
              </a:rPr>
              <a:t>Maak een helder en uitvoerig verslag van je bevindingen</a:t>
            </a:r>
            <a:endParaRPr kumimoji="0" lang="nl-N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D60F2CE-E2F6-4657-B3D7-1F94802597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39177" y="5792017"/>
            <a:ext cx="3629025" cy="866775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1481E7C5-A7BF-4450-9F4E-728C1EAAEC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90730" y="4398729"/>
            <a:ext cx="443865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78810"/>
      </p:ext>
    </p:extLst>
  </p:cSld>
  <p:clrMapOvr>
    <a:masterClrMapping/>
  </p:clrMapOvr>
</p:sld>
</file>

<file path=ppt/theme/theme1.xml><?xml version="1.0" encoding="utf-8"?>
<a:theme xmlns:a="http://schemas.openxmlformats.org/drawingml/2006/main" name="Yuverta_bl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FD7898-BBB1-4CD5-9AEE-120E0A592051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2.xml><?xml version="1.0" encoding="utf-8"?>
<ds:datastoreItem xmlns:ds="http://schemas.openxmlformats.org/officeDocument/2006/customXml" ds:itemID="{505F8089-0178-4138-8EA9-C08A7C5F45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8839B1-BA57-43AE-8ED1-E31F114B71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Yuverta_blanco</Template>
  <TotalTime>483</TotalTime>
  <Words>212</Words>
  <Application>Microsoft Office PowerPoint</Application>
  <PresentationFormat>Breedbeeld</PresentationFormat>
  <Paragraphs>28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Yuverta_blanco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Tim Lagas</dc:creator>
  <cp:lastModifiedBy>Stijn Weijermars</cp:lastModifiedBy>
  <cp:revision>4</cp:revision>
  <dcterms:created xsi:type="dcterms:W3CDTF">2022-02-07T15:31:29Z</dcterms:created>
  <dcterms:modified xsi:type="dcterms:W3CDTF">2023-03-09T14:00:53Z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